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86" r:id="rId4"/>
    <p:sldId id="269" r:id="rId5"/>
    <p:sldId id="271" r:id="rId6"/>
    <p:sldId id="273" r:id="rId7"/>
    <p:sldId id="274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1B43"/>
    <a:srgbClr val="264796"/>
    <a:srgbClr val="5A5A5A"/>
    <a:srgbClr val="7B9CD7"/>
    <a:srgbClr val="DD878B"/>
    <a:srgbClr val="A3A3A3"/>
    <a:srgbClr val="8FABDD"/>
    <a:srgbClr val="668CD0"/>
    <a:srgbClr val="57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0F747-3FC0-4B25-981E-7A1715B4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C16008-6A30-43A3-A177-9D8DBEF0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C6E8D-381C-4D79-8C4F-427B7E60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DBDDA-2F4D-4E9B-94DE-C24B7146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739CA-B128-4E59-BA14-ACB0D19B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3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1276E-52B0-47FA-B7E9-38F93C6D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6498CC-3557-44EA-ABF5-A4F938C6D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CFB11-E488-4FBC-8DCA-23AECE78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78731-3854-4031-95CF-0303194F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A133A-ABC6-4B98-B84C-B754254C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0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F23C18-35D0-41E8-A019-717DFB852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036AC-99BB-4775-8910-FFC35B88D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7D85A-78FC-4935-ADDC-8E4B04E0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4E3E8-B38B-4D49-998B-8F1D793D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323B9-8DEB-4E1E-9DFD-F0C6256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2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012C6-EA3D-4B6E-96D3-CBD0E207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865E5-2879-4EBF-90BA-8CE39F87C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CF027-54AA-4D29-9203-C499B341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A234E-40F1-4C9E-B0B9-476D9E06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545A-16EB-4DEA-B582-C80E33B6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CCC27-57FA-4FA5-A300-125B9F93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47F3B-B5C8-480C-97EC-FDB8E9B9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F2648-0A70-447D-8C61-383AF514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EAB61-7444-43C2-9070-D41AA410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BFD83-4A9D-4D22-868E-8DFC4B0E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4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80F5C-A2CD-4B30-B6DF-D48691FF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33991-D2AE-4EF3-872B-CE22BAD84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D1597-0A0F-4410-8617-E7957567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25E78-948B-44AF-9E24-AB1F9AF1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038EE7-8856-4C5F-9A0E-E6760838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B6FDC-ED4B-470F-B007-B3DC3EC0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CB7C9-8C1C-4C93-BAC0-B702A863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1AB01-DD88-46C8-9409-2ED86380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2E222-91FA-44A0-8BCE-63D767D4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7EA370-2910-4A9A-A0BC-07ABDA768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F89971-7BC0-48D1-B41E-D6F3C42BF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FE3B26-620F-455A-8CEA-F9F3BEFF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0CF5D-AB05-4056-A412-765C1D65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58FB38-3B66-4B1A-B875-476C51A1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5A4F9-C6B2-43EC-A8E2-6D45D012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5FA9FD-5AB1-4BE3-95A0-50129E1E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3754E-BD91-4765-988F-8C05619A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80EAA-3326-4AB7-A006-F12973AE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A13BE2-5FDE-4B7A-8CCA-FF9570C1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ADFAC3-B475-4F14-AFB2-AC29D579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D7BE0-639D-47B1-A590-D694522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67019-7BE8-458A-8737-CE7C315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3A20A-3D9A-47D7-9640-2E0FA3E7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73820A-DF84-4CF9-8116-FEF28758A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A4EC7-D8A0-4761-BE60-295B2727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B5D3B-D9D7-412A-8FAE-D2C035F2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0EFDD4-5E1A-4BF3-A140-6D9DE8A8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F335-2952-4DA6-ACE0-89ABEB9F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2D286-B01A-4E60-A680-2194C0BF9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99286-CE61-4267-B80A-7A132720A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43D678-86FD-418D-8D7A-BAC439AD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64E2E-00FD-4006-B765-4E1D3226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AA61A-C528-461A-AEB3-A2FFBFAA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0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83807-678C-451F-9F8B-8DC89EC6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4EED9-F3F6-4FF6-86D2-F9E7E971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6AE9B-5A27-48D6-A5BD-C6AF7BEEB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347E-9658-4E45-AFBC-A5137167DC87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53ADD-B778-449C-8BDC-58FFA285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BA9E6-E89B-4DC0-9CDA-1D67C26A2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50871104-9F91-4D07-8470-D6AA7DB0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52"/>
          <a:stretch/>
        </p:blipFill>
        <p:spPr>
          <a:xfrm>
            <a:off x="0" y="-28522"/>
            <a:ext cx="12199776" cy="14369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EA34082-ED27-46C1-A465-2A6E8D4407AD}"/>
              </a:ext>
            </a:extLst>
          </p:cNvPr>
          <p:cNvSpPr/>
          <p:nvPr/>
        </p:nvSpPr>
        <p:spPr>
          <a:xfrm>
            <a:off x="393945" y="4603222"/>
            <a:ext cx="4977990" cy="1617420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A8D950-9419-4FD3-9D11-3277F83449B4}"/>
              </a:ext>
            </a:extLst>
          </p:cNvPr>
          <p:cNvSpPr/>
          <p:nvPr/>
        </p:nvSpPr>
        <p:spPr>
          <a:xfrm>
            <a:off x="6676876" y="4603222"/>
            <a:ext cx="4977989" cy="1617420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3E345-AB22-4C6C-B145-5B0FEED8EB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80323" y="2798568"/>
            <a:ext cx="2194430" cy="906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959066-8D73-4079-B43E-4A578CC797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79413" y="2777973"/>
            <a:ext cx="2090400" cy="90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91EA-7DD7-4CE2-A60C-9C6822BEF3A5}"/>
              </a:ext>
            </a:extLst>
          </p:cNvPr>
          <p:cNvSpPr txBox="1"/>
          <p:nvPr/>
        </p:nvSpPr>
        <p:spPr>
          <a:xfrm>
            <a:off x="8099267" y="4800581"/>
            <a:ext cx="333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Стационарные свинцово-кислотные аккумуляторы для источников бесперебойного питания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7C9E0D-A436-4D9B-BC47-87CE966CC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538" y="1960143"/>
            <a:ext cx="2630899" cy="223121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2C0D118-AD9D-49C4-AA9A-89CB18386D79}"/>
              </a:ext>
            </a:extLst>
          </p:cNvPr>
          <p:cNvSpPr/>
          <p:nvPr/>
        </p:nvSpPr>
        <p:spPr>
          <a:xfrm>
            <a:off x="9302109" y="3173703"/>
            <a:ext cx="147301" cy="1473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C179A3-4F31-4FC6-8219-67D17845CF4D}"/>
              </a:ext>
            </a:extLst>
          </p:cNvPr>
          <p:cNvSpPr/>
          <p:nvPr/>
        </p:nvSpPr>
        <p:spPr>
          <a:xfrm>
            <a:off x="3100354" y="3178064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4BC2E0-0A31-4515-B3EC-33C40E447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9" y="5118517"/>
            <a:ext cx="1139407" cy="6012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FACBBD-AB27-4607-B046-C74D3B94845A}"/>
              </a:ext>
            </a:extLst>
          </p:cNvPr>
          <p:cNvSpPr txBox="1"/>
          <p:nvPr/>
        </p:nvSpPr>
        <p:spPr>
          <a:xfrm>
            <a:off x="660926" y="4812115"/>
            <a:ext cx="443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Стационарные свинцово-кислотные аккумуляторы для систем сигнализации, аварийного освещения, пожарной безопасности, электроприборов</a:t>
            </a:r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B048DFD4-0157-4F28-89CA-1B36BD382374}"/>
              </a:ext>
            </a:extLst>
          </p:cNvPr>
          <p:cNvSpPr txBox="1">
            <a:spLocks/>
          </p:cNvSpPr>
          <p:nvPr/>
        </p:nvSpPr>
        <p:spPr>
          <a:xfrm>
            <a:off x="3139792" y="-29666"/>
            <a:ext cx="52534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4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Аккумуляторы</a:t>
            </a:r>
            <a:r>
              <a:rPr lang="ru-RU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</a:t>
            </a:r>
            <a:r>
              <a:rPr lang="ru-RU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ru-RU" sz="4100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A74DEC-8F59-489B-A684-1CCAF6DCA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45" y="2217376"/>
            <a:ext cx="2670322" cy="19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7768CED7-E05E-493D-A525-410C230F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5" t="49935" r="10627" b="37889"/>
          <a:stretch/>
        </p:blipFill>
        <p:spPr>
          <a:xfrm>
            <a:off x="372857" y="345845"/>
            <a:ext cx="3769935" cy="69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2C0D118-AD9D-49C4-AA9A-89CB18386D79}"/>
              </a:ext>
            </a:extLst>
          </p:cNvPr>
          <p:cNvSpPr/>
          <p:nvPr/>
        </p:nvSpPr>
        <p:spPr>
          <a:xfrm>
            <a:off x="933518" y="2695754"/>
            <a:ext cx="147301" cy="1473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C179A3-4F31-4FC6-8219-67D17845CF4D}"/>
              </a:ext>
            </a:extLst>
          </p:cNvPr>
          <p:cNvSpPr/>
          <p:nvPr/>
        </p:nvSpPr>
        <p:spPr>
          <a:xfrm>
            <a:off x="933518" y="2094399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3D515CD-1EC9-4BAA-A17A-265F62383344}"/>
              </a:ext>
            </a:extLst>
          </p:cNvPr>
          <p:cNvSpPr/>
          <p:nvPr/>
        </p:nvSpPr>
        <p:spPr>
          <a:xfrm>
            <a:off x="933517" y="4117962"/>
            <a:ext cx="147301" cy="1473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A49A6A-5B06-44F6-89BA-E37BC38371F5}"/>
              </a:ext>
            </a:extLst>
          </p:cNvPr>
          <p:cNvSpPr/>
          <p:nvPr/>
        </p:nvSpPr>
        <p:spPr>
          <a:xfrm>
            <a:off x="933518" y="3319830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67A1DD9-CFBB-4E54-9856-4512B580D87A}"/>
              </a:ext>
            </a:extLst>
          </p:cNvPr>
          <p:cNvSpPr/>
          <p:nvPr/>
        </p:nvSpPr>
        <p:spPr>
          <a:xfrm>
            <a:off x="933516" y="4916094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F22A3-65F9-4237-9FC3-39206A209E78}"/>
              </a:ext>
            </a:extLst>
          </p:cNvPr>
          <p:cNvSpPr txBox="1"/>
          <p:nvPr/>
        </p:nvSpPr>
        <p:spPr>
          <a:xfrm>
            <a:off x="1483399" y="1979800"/>
            <a:ext cx="865897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Выгодная альтернатива текущим предложениям на рынке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бренды с рекламной поддержкой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Стабильное качество аккумуляторов – выбор лучших заводов-производителей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Проверенный ассортимент, покрывающий потребности основных сегментов рынка стационарных AGM батарей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востребованные типоразмеры</a:t>
            </a:r>
          </a:p>
        </p:txBody>
      </p:sp>
    </p:spTree>
    <p:extLst>
      <p:ext uri="{BB962C8B-B14F-4D97-AF65-F5344CB8AC3E}">
        <p14:creationId xmlns:p14="http://schemas.microsoft.com/office/powerpoint/2010/main" val="159710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7768CED7-E05E-493D-A525-410C230F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7" t="51029" r="3423" b="36795"/>
          <a:stretch/>
        </p:blipFill>
        <p:spPr>
          <a:xfrm>
            <a:off x="372858" y="345845"/>
            <a:ext cx="3163444" cy="69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2E731C-208C-4CC5-8160-2B7BCD834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77696"/>
              </p:ext>
            </p:extLst>
          </p:nvPr>
        </p:nvGraphicFramePr>
        <p:xfrm>
          <a:off x="372857" y="1342054"/>
          <a:ext cx="11537491" cy="524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0034">
                  <a:extLst>
                    <a:ext uri="{9D8B030D-6E8A-4147-A177-3AD203B41FA5}">
                      <a16:colId xmlns:a16="http://schemas.microsoft.com/office/drawing/2014/main" val="3850376836"/>
                    </a:ext>
                  </a:extLst>
                </a:gridCol>
                <a:gridCol w="4328932">
                  <a:extLst>
                    <a:ext uri="{9D8B030D-6E8A-4147-A177-3AD203B41FA5}">
                      <a16:colId xmlns:a16="http://schemas.microsoft.com/office/drawing/2014/main" val="2969711246"/>
                    </a:ext>
                  </a:extLst>
                </a:gridCol>
                <a:gridCol w="5428525">
                  <a:extLst>
                    <a:ext uri="{9D8B030D-6E8A-4147-A177-3AD203B41FA5}">
                      <a16:colId xmlns:a16="http://schemas.microsoft.com/office/drawing/2014/main" val="3526133231"/>
                    </a:ext>
                  </a:extLst>
                </a:gridCol>
              </a:tblGrid>
              <a:tr h="329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Сегмент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Сегмент ОПС (слаботочных систем)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 –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аккумуляторы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ETALON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Сегмент </a:t>
                      </a:r>
                      <a:r>
                        <a:rPr lang="en-US" sz="1800" b="1" dirty="0">
                          <a:effectLst/>
                        </a:rPr>
                        <a:t>UPS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аккумуляторы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VISION,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10-летние аккумуляторы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ETALON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54830"/>
                  </a:ext>
                </a:extLst>
              </a:tr>
              <a:tr h="2351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Сферы применения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Системы сигнализации, аварийного освещения, пожарной безопасности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Кабельное, охранное телевидение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Коммуникационное оборудование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Электроинструменты и портативная электроника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Игрушки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Электрическое контрольно-измерительное оборудование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Фонари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Электронные кассовые аппараты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Источники бесперебойного питания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Компьютеры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ЦОД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Солнечные батареи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Системы отопления и водоснабжения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Системы телекоммуникаций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Геофизическое оборудование	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Морское оборудование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Микропроцессорные офисные машины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Портативные кинотеатры и видеомагнитофоны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Торговые автоматы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10313"/>
                  </a:ext>
                </a:extLst>
              </a:tr>
              <a:tr h="117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к аккумуляторам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Способность работать в буферном режиме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Обеспечение работы при слабых токах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Стабильность характеристик и соответствие типоразмерам</a:t>
                      </a: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Высокая способность к циклическому режиму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Высокая мощность на коротких временных интервалах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Совместимость с современным оборудованием, соответствие требованиям мирового уровня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0180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6C082A-4350-4EF0-81BD-AB80F513F537}"/>
              </a:ext>
            </a:extLst>
          </p:cNvPr>
          <p:cNvSpPr txBox="1"/>
          <p:nvPr/>
        </p:nvSpPr>
        <p:spPr>
          <a:xfrm>
            <a:off x="3834882" y="308297"/>
            <a:ext cx="813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B43"/>
                </a:solidFill>
              </a:rPr>
              <a:t>Проверенный ассортимент, покрывающий потребности двух основных сегментов рынка стационарных </a:t>
            </a:r>
            <a:r>
              <a:rPr lang="en-US" b="1" dirty="0">
                <a:solidFill>
                  <a:srgbClr val="1C1B43"/>
                </a:solidFill>
              </a:rPr>
              <a:t>AGM </a:t>
            </a:r>
            <a:r>
              <a:rPr lang="ru-RU" b="1" dirty="0">
                <a:solidFill>
                  <a:srgbClr val="1C1B43"/>
                </a:solidFill>
              </a:rPr>
              <a:t>батарей </a:t>
            </a:r>
          </a:p>
        </p:txBody>
      </p:sp>
    </p:spTree>
    <p:extLst>
      <p:ext uri="{BB962C8B-B14F-4D97-AF65-F5344CB8AC3E}">
        <p14:creationId xmlns:p14="http://schemas.microsoft.com/office/powerpoint/2010/main" val="348628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7768CED7-E05E-493D-A525-410C230F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0" t="6029" r="36080" b="81795"/>
          <a:stretch/>
        </p:blipFill>
        <p:spPr>
          <a:xfrm>
            <a:off x="382383" y="345845"/>
            <a:ext cx="3984344" cy="69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FORS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1793891" y="3862646"/>
            <a:ext cx="676118" cy="252000"/>
            <a:chOff x="1525978" y="3564294"/>
            <a:chExt cx="676118" cy="252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246263"/>
            <a:ext cx="4977989" cy="3958595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370889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ETALON FORS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821872"/>
            <a:ext cx="47340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Эталонные аккумуляторы для резервного электропитания приборов, систем охранной и пожарной сигнализации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до 26 Ач - до 5 лет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40 - 100 Ач - до 10 лет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DT,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тесты показывают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результаты, близкие к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559667" y="5417120"/>
            <a:ext cx="553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4.5Ач; 12В: 1.2, 2.2, 4.5, 7, 12, 18, 26, 40, 65, 100 Ач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550FF-3977-45D2-80CD-DD29AC3140B4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ETALON FORS</a:t>
            </a:r>
            <a:endParaRPr lang="ru-RU" sz="2400" b="1" dirty="0">
              <a:solidFill>
                <a:srgbClr val="2E3E6B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AD3DD8B-4659-46A0-902C-01FC59E1A1A2}"/>
              </a:ext>
            </a:extLst>
          </p:cNvPr>
          <p:cNvSpPr/>
          <p:nvPr/>
        </p:nvSpPr>
        <p:spPr>
          <a:xfrm>
            <a:off x="4543232" y="467931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8181B-E013-4722-AF18-52CF34FBEB12}"/>
              </a:ext>
            </a:extLst>
          </p:cNvPr>
          <p:cNvSpPr txBox="1"/>
          <p:nvPr/>
        </p:nvSpPr>
        <p:spPr>
          <a:xfrm>
            <a:off x="4805225" y="349310"/>
            <a:ext cx="668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Премиальный бренд в сегменте </a:t>
            </a:r>
            <a:r>
              <a:rPr lang="ru-RU" sz="1400" b="1" dirty="0" err="1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</a:t>
            </a: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ОПС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7F05269-1343-4EB3-B501-F153D7BB7308}"/>
              </a:ext>
            </a:extLst>
          </p:cNvPr>
          <p:cNvSpPr/>
          <p:nvPr/>
        </p:nvSpPr>
        <p:spPr>
          <a:xfrm>
            <a:off x="4543232" y="853139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97839-BDFC-4FD3-B04A-7F7F0DA90EF0}"/>
              </a:ext>
            </a:extLst>
          </p:cNvPr>
          <p:cNvSpPr txBox="1"/>
          <p:nvPr/>
        </p:nvSpPr>
        <p:spPr>
          <a:xfrm>
            <a:off x="4805226" y="734518"/>
            <a:ext cx="725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сложившийся дефицит качественных аккумуляторов </a:t>
            </a:r>
            <a:b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сегменте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C54BF20-7F73-4330-9C83-F663DCC992D5}"/>
              </a:ext>
            </a:extLst>
          </p:cNvPr>
          <p:cNvSpPr/>
          <p:nvPr/>
        </p:nvSpPr>
        <p:spPr>
          <a:xfrm>
            <a:off x="4543232" y="1406201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F9DC7-BB25-40DD-9B0B-16BE580D4267}"/>
              </a:ext>
            </a:extLst>
          </p:cNvPr>
          <p:cNvSpPr txBox="1"/>
          <p:nvPr/>
        </p:nvSpPr>
        <p:spPr>
          <a:xfrm>
            <a:off x="4805226" y="1287580"/>
            <a:ext cx="699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конкуренты: </a:t>
            </a:r>
            <a:r>
              <a:rPr lang="en-US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endParaRPr lang="ru-RU" sz="1400" b="1" dirty="0">
              <a:solidFill>
                <a:srgbClr val="1C1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D052B98-F57A-4895-8C6A-AF128187ADFD}"/>
              </a:ext>
            </a:extLst>
          </p:cNvPr>
          <p:cNvSpPr/>
          <p:nvPr/>
        </p:nvSpPr>
        <p:spPr>
          <a:xfrm>
            <a:off x="4543232" y="1782564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D621B-B1DF-40BC-A881-6D4DA59FF514}"/>
              </a:ext>
            </a:extLst>
          </p:cNvPr>
          <p:cNvSpPr txBox="1"/>
          <p:nvPr/>
        </p:nvSpPr>
        <p:spPr>
          <a:xfrm>
            <a:off x="4805225" y="1663943"/>
            <a:ext cx="725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испытаний, показатели выше эконом-линеек сегмента </a:t>
            </a:r>
            <a:r>
              <a:rPr lang="ru-RU" sz="1400" b="1" i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ИБП</a:t>
            </a:r>
            <a:r>
              <a:rPr lang="en-US" sz="1400" b="1" i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(DTM, CK, GP)</a:t>
            </a:r>
            <a:endParaRPr lang="ru-RU" sz="1400" b="1" i="1" dirty="0">
              <a:solidFill>
                <a:srgbClr val="1C1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9FDF50-C5D3-49FA-B0D8-8BE6293A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4" y="3263987"/>
            <a:ext cx="770104" cy="1057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A48191-2641-42BC-A403-D644794F0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826" y="2743857"/>
            <a:ext cx="3101302" cy="22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50B8967-2C3E-4975-8CA3-2E19DF7852F6}"/>
              </a:ext>
            </a:extLst>
          </p:cNvPr>
          <p:cNvSpPr txBox="1"/>
          <p:nvPr/>
        </p:nvSpPr>
        <p:spPr>
          <a:xfrm>
            <a:off x="4496578" y="252312"/>
            <a:ext cx="66620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1C1B43"/>
                </a:solidFill>
              </a:rPr>
              <a:t>Наиболее востребованные типоразмеры,</a:t>
            </a:r>
          </a:p>
          <a:p>
            <a:r>
              <a:rPr lang="ru-RU" sz="1700" b="1" dirty="0">
                <a:solidFill>
                  <a:srgbClr val="1C1B43"/>
                </a:solidFill>
              </a:rPr>
              <a:t>выбранные по критериям самой высокой оборачиваемости – </a:t>
            </a:r>
          </a:p>
          <a:p>
            <a:r>
              <a:rPr lang="ru-RU" sz="1700" b="1" dirty="0">
                <a:solidFill>
                  <a:srgbClr val="1C1B43"/>
                </a:solidFill>
              </a:rPr>
              <a:t>залог всегда свежей продукции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2064485" y="3666701"/>
            <a:ext cx="676118" cy="252000"/>
            <a:chOff x="1525978" y="3564294"/>
            <a:chExt cx="676118" cy="252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050318"/>
            <a:ext cx="4977989" cy="3958595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174944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ETALON FS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625927"/>
            <a:ext cx="4603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линейка для резервного электропитания приборов, систем охранной и пожарной сигнализации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до 26 Ач - до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40 - 100 Ач - до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SF, FB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более низкой оптовой цене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438367" y="5221175"/>
            <a:ext cx="55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12В: 1.2, 2.2, 7, 12, 18, 26, 40, 65, 100 Ач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B1946-70E4-4770-915A-2B85B643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98" y="2716994"/>
            <a:ext cx="3132502" cy="23078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BE9EBE-A75A-479E-A40B-5BF37648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2" y="3273627"/>
            <a:ext cx="1601931" cy="111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1ADF53-B967-4EC5-98F7-E8BDD908C95E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ETALON FS</a:t>
            </a:r>
            <a:endParaRPr lang="ru-RU" sz="2400" b="1" dirty="0">
              <a:solidFill>
                <a:srgbClr val="2E3E6B"/>
              </a:solidFill>
            </a:endParaRPr>
          </a:p>
        </p:txBody>
      </p:sp>
      <p:pic>
        <p:nvPicPr>
          <p:cNvPr id="19" name="Рисунок 18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5801AEAD-B197-4E67-A14F-E501D2B3D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6029" r="36080" b="81795"/>
          <a:stretch/>
        </p:blipFill>
        <p:spPr>
          <a:xfrm>
            <a:off x="382383" y="345845"/>
            <a:ext cx="3321870" cy="6984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CF5C36-7D2F-4156-B654-056D2F6C0AAA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FS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3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2304182" y="3616836"/>
            <a:ext cx="676118" cy="252000"/>
            <a:chOff x="1525978" y="3564294"/>
            <a:chExt cx="676118" cy="252000"/>
          </a:xfrm>
          <a:solidFill>
            <a:srgbClr val="1C1B43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050318"/>
            <a:ext cx="4977989" cy="4118988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174944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VISION CP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663251"/>
            <a:ext cx="48180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VISION CP спроектирована под применение в источниках бесперебойного питания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DTM, HR, GP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качества гарантирована производителем: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ведущим мировым поставщиком решений для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 APC by Schneider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Vertiv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438367" y="5221175"/>
            <a:ext cx="55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12В: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63379F-7A0E-48E8-AB1F-B2F42EAC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9" y="3116226"/>
            <a:ext cx="1316967" cy="14096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D7842-0A55-44DF-8BBE-2055027B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03" y="2656434"/>
            <a:ext cx="2433589" cy="24248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42F4DF-4340-4C53-86DD-8C9DB5047F50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VISION CP</a:t>
            </a:r>
            <a:endParaRPr lang="ru-RU" sz="2400" b="1" dirty="0">
              <a:solidFill>
                <a:srgbClr val="2E3E6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21C728-6697-472B-84D6-6B3197C0C59F}"/>
              </a:ext>
            </a:extLst>
          </p:cNvPr>
          <p:cNvSpPr txBox="1"/>
          <p:nvPr/>
        </p:nvSpPr>
        <p:spPr>
          <a:xfrm>
            <a:off x="3834104" y="464561"/>
            <a:ext cx="78758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1C1B43"/>
                </a:solidFill>
              </a:rPr>
              <a:t>5-</a:t>
            </a:r>
            <a:r>
              <a:rPr lang="ru-RU" sz="1700" b="1" dirty="0">
                <a:solidFill>
                  <a:srgbClr val="1C1B43"/>
                </a:solidFill>
              </a:rPr>
              <a:t>летние аккумуляторы известного концерна </a:t>
            </a:r>
            <a:r>
              <a:rPr lang="en-US" sz="1700" b="1" dirty="0">
                <a:solidFill>
                  <a:srgbClr val="1C1B43"/>
                </a:solidFill>
              </a:rPr>
              <a:t>VISION GROUP</a:t>
            </a:r>
            <a:r>
              <a:rPr lang="ru-RU" sz="1700" b="1" dirty="0">
                <a:solidFill>
                  <a:srgbClr val="1C1B43"/>
                </a:solidFill>
              </a:rPr>
              <a:t> для </a:t>
            </a:r>
            <a:r>
              <a:rPr lang="en-US" sz="1700" b="1" dirty="0">
                <a:solidFill>
                  <a:srgbClr val="1C1B43"/>
                </a:solidFill>
              </a:rPr>
              <a:t>UPS </a:t>
            </a:r>
            <a:r>
              <a:rPr lang="ru-RU" sz="1700" b="1" dirty="0">
                <a:solidFill>
                  <a:srgbClr val="1C1B43"/>
                </a:solidFill>
              </a:rPr>
              <a:t>систем</a:t>
            </a:r>
          </a:p>
        </p:txBody>
      </p:sp>
      <p:pic>
        <p:nvPicPr>
          <p:cNvPr id="20" name="Рисунок 19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878A2813-5138-4DDB-96DF-00341C115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6029" r="36080" b="81795"/>
          <a:stretch/>
        </p:blipFill>
        <p:spPr>
          <a:xfrm>
            <a:off x="382383" y="345845"/>
            <a:ext cx="3172580" cy="698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ABD6FF-E19A-4558-BC81-91ACBE048D64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CP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50B8967-2C3E-4975-8CA3-2E19DF7852F6}"/>
              </a:ext>
            </a:extLst>
          </p:cNvPr>
          <p:cNvSpPr txBox="1"/>
          <p:nvPr/>
        </p:nvSpPr>
        <p:spPr>
          <a:xfrm>
            <a:off x="4044694" y="472614"/>
            <a:ext cx="78758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1C1B43"/>
                </a:solidFill>
              </a:rPr>
              <a:t>10-</a:t>
            </a:r>
            <a:r>
              <a:rPr lang="ru-RU" sz="1700" b="1" dirty="0">
                <a:solidFill>
                  <a:srgbClr val="1C1B43"/>
                </a:solidFill>
              </a:rPr>
              <a:t>летние аккумуляторы известного концерна </a:t>
            </a:r>
            <a:r>
              <a:rPr lang="en-US" sz="1700" b="1" dirty="0">
                <a:solidFill>
                  <a:srgbClr val="1C1B43"/>
                </a:solidFill>
              </a:rPr>
              <a:t>VISION GROUP</a:t>
            </a:r>
            <a:r>
              <a:rPr lang="ru-RU" sz="1700" b="1" dirty="0">
                <a:solidFill>
                  <a:srgbClr val="1C1B43"/>
                </a:solidFill>
              </a:rPr>
              <a:t> для </a:t>
            </a:r>
            <a:r>
              <a:rPr lang="en-US" sz="1700" b="1" dirty="0">
                <a:solidFill>
                  <a:srgbClr val="1C1B43"/>
                </a:solidFill>
              </a:rPr>
              <a:t>UPS </a:t>
            </a:r>
            <a:r>
              <a:rPr lang="ru-RU" sz="1700" b="1" dirty="0">
                <a:solidFill>
                  <a:srgbClr val="1C1B43"/>
                </a:solidFill>
              </a:rPr>
              <a:t>систем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2238865" y="3721011"/>
            <a:ext cx="676118" cy="252000"/>
            <a:chOff x="1525978" y="3564294"/>
            <a:chExt cx="676118" cy="252000"/>
          </a:xfrm>
          <a:solidFill>
            <a:srgbClr val="1C1B43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050318"/>
            <a:ext cx="4977989" cy="4107414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174944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VISION FM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663251"/>
            <a:ext cx="46034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VISION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спроектирована под применение в мощных системах бесперебойного питания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 L, HRL, GPL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качества гарантирована производителем: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ведущим мировым поставщиком решений для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 APC by Schneider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Vertiv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438367" y="5221175"/>
            <a:ext cx="55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12В: 40, 65,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Ач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66817F-17AB-43ED-B68D-1E89C142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" y="3190472"/>
            <a:ext cx="1897791" cy="154976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4C1017-1869-4632-B7F0-0ABADD9C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83" y="3041951"/>
            <a:ext cx="3448495" cy="1908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A7A8E4-A08F-4A76-83AA-DF85B03AD587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VISION FM</a:t>
            </a:r>
            <a:endParaRPr lang="ru-RU" sz="2400" b="1" dirty="0">
              <a:solidFill>
                <a:srgbClr val="2E3E6B"/>
              </a:solidFill>
            </a:endParaRPr>
          </a:p>
        </p:txBody>
      </p:sp>
      <p:pic>
        <p:nvPicPr>
          <p:cNvPr id="17" name="Рисунок 16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64C5BA04-CB25-480E-8B68-5F138F0FB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6029" r="36080" b="81795"/>
          <a:stretch/>
        </p:blipFill>
        <p:spPr>
          <a:xfrm>
            <a:off x="382382" y="345845"/>
            <a:ext cx="3340531" cy="698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9B2CBE-A765-4354-A2DE-CB66BC441A82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FM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2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0F0367DD-4C99-4403-AF6A-B0524EA16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52"/>
          <a:stretch/>
        </p:blipFill>
        <p:spPr>
          <a:xfrm>
            <a:off x="0" y="5421086"/>
            <a:ext cx="12199776" cy="14369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698C7E-60E4-4F6F-A26F-C672D098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19" y="5745217"/>
            <a:ext cx="1827408" cy="7831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1496C0-F31D-448E-9AEE-E48418620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46" y="5735886"/>
            <a:ext cx="1827408" cy="787341"/>
          </a:xfrm>
          <a:prstGeom prst="rect">
            <a:avLst/>
          </a:prstGeom>
        </p:spPr>
      </p:pic>
      <p:sp>
        <p:nvSpPr>
          <p:cNvPr id="15" name="Заголовок 8">
            <a:extLst>
              <a:ext uri="{FF2B5EF4-FFF2-40B4-BE49-F238E27FC236}">
                <a16:creationId xmlns:a16="http://schemas.microsoft.com/office/drawing/2014/main" id="{8ECA6B53-4894-479D-878A-333BAC9B7927}"/>
              </a:ext>
            </a:extLst>
          </p:cNvPr>
          <p:cNvSpPr txBox="1">
            <a:spLocks/>
          </p:cNvSpPr>
          <p:nvPr/>
        </p:nvSpPr>
        <p:spPr>
          <a:xfrm>
            <a:off x="539439" y="795156"/>
            <a:ext cx="10553284" cy="3191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</a:t>
            </a:r>
            <a:b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СОТРУДНИЧЕСТВО</a:t>
            </a:r>
            <a:b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10532-0217-495F-BDEE-983DF93B1ABB}"/>
              </a:ext>
            </a:extLst>
          </p:cNvPr>
          <p:cNvSpPr txBox="1"/>
          <p:nvPr/>
        </p:nvSpPr>
        <p:spPr>
          <a:xfrm>
            <a:off x="1959430" y="4125690"/>
            <a:ext cx="795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Документация, расчеты, рекламные материалы уже готовы!</a:t>
            </a:r>
          </a:p>
        </p:txBody>
      </p:sp>
    </p:spTree>
    <p:extLst>
      <p:ext uri="{BB962C8B-B14F-4D97-AF65-F5344CB8AC3E}">
        <p14:creationId xmlns:p14="http://schemas.microsoft.com/office/powerpoint/2010/main" val="2476452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590</Words>
  <Application>Microsoft Office PowerPoint</Application>
  <PresentationFormat>Широкоэкранный</PresentationFormat>
  <Paragraphs>93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РАЗВИТИЯ НА РЫНКЕ 1 кв. 2020 г.</dc:title>
  <dc:creator>Galina Galina</dc:creator>
  <cp:lastModifiedBy>Galina Galina</cp:lastModifiedBy>
  <cp:revision>215</cp:revision>
  <dcterms:created xsi:type="dcterms:W3CDTF">2020-01-08T19:16:54Z</dcterms:created>
  <dcterms:modified xsi:type="dcterms:W3CDTF">2020-07-27T08:47:53Z</dcterms:modified>
</cp:coreProperties>
</file>